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320" r:id="rId2"/>
    <p:sldId id="256" r:id="rId3"/>
    <p:sldId id="258" r:id="rId4"/>
    <p:sldId id="319" r:id="rId5"/>
    <p:sldId id="321" r:id="rId6"/>
    <p:sldId id="322" r:id="rId7"/>
    <p:sldId id="281" r:id="rId8"/>
    <p:sldId id="261" r:id="rId9"/>
    <p:sldId id="263" r:id="rId10"/>
    <p:sldId id="262" r:id="rId11"/>
    <p:sldId id="323" r:id="rId12"/>
    <p:sldId id="324" r:id="rId13"/>
    <p:sldId id="325" r:id="rId14"/>
    <p:sldId id="31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1813" autoAdjust="0"/>
  </p:normalViewPr>
  <p:slideViewPr>
    <p:cSldViewPr snapToGrid="0">
      <p:cViewPr varScale="1">
        <p:scale>
          <a:sx n="53" d="100"/>
          <a:sy n="53" d="100"/>
        </p:scale>
        <p:origin x="1380" y="11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174E74-F01F-4DDB-94D8-34CE33C93D77}" type="datetimeFigureOut">
              <a:rPr lang="en-US" smtClean="0"/>
              <a:t>8/20/2020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2D4AC9-79D7-4CE9-A9C9-705AFE8E6D11}" type="slidenum">
              <a:rPr lang="en-US" smtClean="0"/>
              <a:t>‹#›</a:t>
            </a:fld>
            <a:endParaRPr lang="en-US"/>
          </a:p>
        </p:txBody>
      </p:sp>
    </p:spTree>
    <p:extLst>
      <p:ext uri="{BB962C8B-B14F-4D97-AF65-F5344CB8AC3E}">
        <p14:creationId xmlns:p14="http://schemas.microsoft.com/office/powerpoint/2010/main" val="957944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orc-db.github.io/"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oaa.gov/education/resource-collections/climate/carbon-cycl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students for input and predictions (not necessarily hypotheses yet) </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1</a:t>
            </a:fld>
            <a:endParaRPr lang="en-US"/>
          </a:p>
        </p:txBody>
      </p:sp>
    </p:spTree>
    <p:extLst>
      <p:ext uri="{BB962C8B-B14F-4D97-AF65-F5344CB8AC3E}">
        <p14:creationId xmlns:p14="http://schemas.microsoft.com/office/powerpoint/2010/main" val="320615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Slides on</a:t>
            </a:r>
            <a:r>
              <a:rPr lang="en-US" baseline="0" dirty="0" smtClean="0"/>
              <a:t> forest regrowth</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11</a:t>
            </a:fld>
            <a:endParaRPr lang="en-US"/>
          </a:p>
        </p:txBody>
      </p:sp>
    </p:spTree>
    <p:extLst>
      <p:ext uri="{BB962C8B-B14F-4D97-AF65-F5344CB8AC3E}">
        <p14:creationId xmlns:p14="http://schemas.microsoft.com/office/powerpoint/2010/main" val="720690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Slides on IPCC</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12</a:t>
            </a:fld>
            <a:endParaRPr lang="en-US"/>
          </a:p>
        </p:txBody>
      </p:sp>
    </p:spTree>
    <p:extLst>
      <p:ext uri="{BB962C8B-B14F-4D97-AF65-F5344CB8AC3E}">
        <p14:creationId xmlns:p14="http://schemas.microsoft.com/office/powerpoint/2010/main" val="667099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into study </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13</a:t>
            </a:fld>
            <a:endParaRPr lang="en-US"/>
          </a:p>
        </p:txBody>
      </p:sp>
    </p:spTree>
    <p:extLst>
      <p:ext uri="{BB962C8B-B14F-4D97-AF65-F5344CB8AC3E}">
        <p14:creationId xmlns:p14="http://schemas.microsoft.com/office/powerpoint/2010/main" val="816944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600" dirty="0" smtClean="0"/>
              <a:t>This</a:t>
            </a:r>
            <a:r>
              <a:rPr lang="en-US" sz="600" baseline="0" dirty="0" smtClean="0"/>
              <a:t> contains the ForC databases from around the world. Students will be working with data </a:t>
            </a:r>
            <a:r>
              <a:rPr lang="en-US" sz="600" baseline="0" dirty="0" smtClean="0"/>
              <a:t>from different locations (</a:t>
            </a:r>
            <a:r>
              <a:rPr lang="en-US" sz="800" dirty="0" smtClean="0">
                <a:hlinkClick r:id="rId3"/>
              </a:rPr>
              <a:t>https://forc-db.github.io/</a:t>
            </a:r>
            <a:r>
              <a:rPr lang="en-US" sz="800" dirty="0" smtClean="0"/>
              <a:t>)</a:t>
            </a:r>
            <a:endParaRPr lang="en-US" sz="600" dirty="0"/>
          </a:p>
        </p:txBody>
      </p:sp>
      <p:sp>
        <p:nvSpPr>
          <p:cNvPr id="4" name="Slide Number Placeholder 3"/>
          <p:cNvSpPr>
            <a:spLocks noGrp="1"/>
          </p:cNvSpPr>
          <p:nvPr>
            <p:ph type="sldNum" sz="quarter" idx="10"/>
          </p:nvPr>
        </p:nvSpPr>
        <p:spPr/>
        <p:txBody>
          <a:bodyPr/>
          <a:lstStyle/>
          <a:p>
            <a:fld id="{D02D4AC9-79D7-4CE9-A9C9-705AFE8E6D11}" type="slidenum">
              <a:rPr lang="en-US" smtClean="0"/>
              <a:t>2</a:t>
            </a:fld>
            <a:endParaRPr lang="en-US"/>
          </a:p>
        </p:txBody>
      </p:sp>
    </p:spTree>
    <p:extLst>
      <p:ext uri="{BB962C8B-B14F-4D97-AF65-F5344CB8AC3E}">
        <p14:creationId xmlns:p14="http://schemas.microsoft.com/office/powerpoint/2010/main" val="2570080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smtClean="0"/>
              <a:t>svs.gsfc.nasa.gov/cgi-bin/details.cgi?aid=11719</a:t>
            </a:r>
          </a:p>
          <a:p>
            <a:r>
              <a:rPr lang="en-US" dirty="0" smtClean="0"/>
              <a:t>This</a:t>
            </a:r>
            <a:r>
              <a:rPr lang="en-US" baseline="0" dirty="0" smtClean="0"/>
              <a:t> is an opportunity to discuss carbon sequestration and climate change</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3</a:t>
            </a:fld>
            <a:endParaRPr lang="en-US"/>
          </a:p>
        </p:txBody>
      </p:sp>
    </p:spTree>
    <p:extLst>
      <p:ext uri="{BB962C8B-B14F-4D97-AF65-F5344CB8AC3E}">
        <p14:creationId xmlns:p14="http://schemas.microsoft.com/office/powerpoint/2010/main" val="453185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 the formulas for photosynthesis and cellular respiration, make sure to discuss their</a:t>
            </a:r>
            <a:r>
              <a:rPr lang="en-US" baseline="0" dirty="0" smtClean="0"/>
              <a:t> connections</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4</a:t>
            </a:fld>
            <a:endParaRPr lang="en-US"/>
          </a:p>
        </p:txBody>
      </p:sp>
    </p:spTree>
    <p:extLst>
      <p:ext uri="{BB962C8B-B14F-4D97-AF65-F5344CB8AC3E}">
        <p14:creationId xmlns:p14="http://schemas.microsoft.com/office/powerpoint/2010/main" val="4259475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Carbon can cycle quickly through this biological pathway, especially in aquatic ecosystems. Overall, an estimated 1,000 to 100,000 million metric tons of carbon move through the biological pathway each year. For context, a metric ton is about the weight of an elephant or a small </a:t>
            </a:r>
            <a:r>
              <a:rPr lang="en-US" sz="1200" b="0" i="0" kern="1200" dirty="0" smtClean="0">
                <a:solidFill>
                  <a:schemeClr val="tx1"/>
                </a:solidFill>
                <a:effectLst/>
                <a:latin typeface="+mn-lt"/>
                <a:ea typeface="+mn-ea"/>
                <a:cs typeface="+mn-cs"/>
              </a:rPr>
              <a:t>car</a:t>
            </a:r>
          </a:p>
          <a:p>
            <a:r>
              <a:rPr lang="en-US" sz="1200" b="0" i="0" kern="1200" dirty="0" smtClean="0">
                <a:solidFill>
                  <a:schemeClr val="tx1"/>
                </a:solidFill>
                <a:effectLst/>
                <a:latin typeface="+mn-lt"/>
                <a:ea typeface="+mn-ea"/>
                <a:cs typeface="+mn-cs"/>
              </a:rPr>
              <a:t>(photo - https://commons.wikimedia.org/wiki/File:Giant_Panda_Eating.jpg, by Chen Wu from Shanghai, China)</a:t>
            </a:r>
            <a:endParaRPr lang="en-US" dirty="0"/>
          </a:p>
        </p:txBody>
      </p:sp>
      <p:sp>
        <p:nvSpPr>
          <p:cNvPr id="4" name="Slide Number Placeholder 3"/>
          <p:cNvSpPr>
            <a:spLocks noGrp="1"/>
          </p:cNvSpPr>
          <p:nvPr>
            <p:ph type="sldNum" sz="quarter" idx="5"/>
          </p:nvPr>
        </p:nvSpPr>
        <p:spPr/>
        <p:txBody>
          <a:bodyPr/>
          <a:lstStyle/>
          <a:p>
            <a:fld id="{61131C0C-8AA0-481D-9103-3B136E62A5AF}" type="slidenum">
              <a:rPr lang="en-US" smtClean="0"/>
              <a:t>5</a:t>
            </a:fld>
            <a:endParaRPr lang="en-US"/>
          </a:p>
        </p:txBody>
      </p:sp>
    </p:spTree>
    <p:extLst>
      <p:ext uri="{BB962C8B-B14F-4D97-AF65-F5344CB8AC3E}">
        <p14:creationId xmlns:p14="http://schemas.microsoft.com/office/powerpoint/2010/main" val="3361081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Photos curtesy of Wikipedia</a:t>
            </a:r>
            <a:r>
              <a:rPr lang="en-US" baseline="0" dirty="0" smtClean="0"/>
              <a:t> commons, basic difference between carbon fixation (the algae) and carbon sequestration (the giant redwood)</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6</a:t>
            </a:fld>
            <a:endParaRPr lang="en-US"/>
          </a:p>
        </p:txBody>
      </p:sp>
    </p:spTree>
    <p:extLst>
      <p:ext uri="{BB962C8B-B14F-4D97-AF65-F5344CB8AC3E}">
        <p14:creationId xmlns:p14="http://schemas.microsoft.com/office/powerpoint/2010/main" val="3977812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for input on the carbon cycle, review the basic process of global warming (where Carbon Dioxide in the atmosphere traps heat causing the global temperature to rise</a:t>
            </a:r>
            <a:r>
              <a:rPr lang="en-US" baseline="0" dirty="0" smtClean="0"/>
              <a:t>)</a:t>
            </a:r>
          </a:p>
          <a:p>
            <a:r>
              <a:rPr lang="en-US" baseline="0" dirty="0" smtClean="0"/>
              <a:t>(photo credit - </a:t>
            </a:r>
            <a:r>
              <a:rPr lang="en-US" dirty="0" smtClean="0">
                <a:hlinkClick r:id="rId3"/>
              </a:rPr>
              <a:t>https://www.noaa.gov/education/resource-collections/climate/carbon-cycle</a:t>
            </a:r>
            <a:r>
              <a:rPr lang="en-US" dirty="0" smtClean="0"/>
              <a:t>)</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7</a:t>
            </a:fld>
            <a:endParaRPr lang="en-US"/>
          </a:p>
        </p:txBody>
      </p:sp>
    </p:spTree>
    <p:extLst>
      <p:ext uri="{BB962C8B-B14F-4D97-AF65-F5344CB8AC3E}">
        <p14:creationId xmlns:p14="http://schemas.microsoft.com/office/powerpoint/2010/main" val="2374679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 shows</a:t>
            </a:r>
            <a:r>
              <a:rPr lang="en-US" baseline="0" dirty="0" smtClean="0"/>
              <a:t> fluctuations in carbon stocks. Note that most carbon is cycled through the forest and a small percentage overall is actually put into the forest sink. A negative number means carbon is being pulled from the atmosphere and a positive number means it’s being released.</a:t>
            </a:r>
            <a:endParaRPr lang="en-US" dirty="0" smtClean="0"/>
          </a:p>
          <a:p>
            <a:endParaRPr lang="en-US" dirty="0" smtClean="0"/>
          </a:p>
          <a:p>
            <a:r>
              <a:rPr lang="en-US" dirty="0" smtClean="0"/>
              <a:t>(photo credit – painting by Kristina</a:t>
            </a:r>
            <a:r>
              <a:rPr lang="en-US" baseline="0" dirty="0" smtClean="0"/>
              <a:t> Anderson-Teixeira, text by Valentine Hermann)</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8</a:t>
            </a:fld>
            <a:endParaRPr lang="en-US"/>
          </a:p>
        </p:txBody>
      </p:sp>
    </p:spTree>
    <p:extLst>
      <p:ext uri="{BB962C8B-B14F-4D97-AF65-F5344CB8AC3E}">
        <p14:creationId xmlns:p14="http://schemas.microsoft.com/office/powerpoint/2010/main" val="569568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https://forestgeo.si.edu/</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10</a:t>
            </a:fld>
            <a:endParaRPr lang="en-US"/>
          </a:p>
        </p:txBody>
      </p:sp>
    </p:spTree>
    <p:extLst>
      <p:ext uri="{BB962C8B-B14F-4D97-AF65-F5344CB8AC3E}">
        <p14:creationId xmlns:p14="http://schemas.microsoft.com/office/powerpoint/2010/main" val="1997571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92890C2-A226-4708-945E-99F157835B52}" type="datetimeFigureOut">
              <a:rPr lang="en-US" smtClean="0"/>
              <a:t>8/20/2020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2093006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2890C2-A226-4708-945E-99F157835B52}" type="datetimeFigureOut">
              <a:rPr lang="en-US" smtClean="0"/>
              <a:t>8/20/2020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778103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2890C2-A226-4708-945E-99F157835B52}" type="datetimeFigureOut">
              <a:rPr lang="en-US" smtClean="0"/>
              <a:t>8/20/2020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2328460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2890C2-A226-4708-945E-99F157835B52}" type="datetimeFigureOut">
              <a:rPr lang="en-US" smtClean="0"/>
              <a:t>8/20/2020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779387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92890C2-A226-4708-945E-99F157835B52}" type="datetimeFigureOut">
              <a:rPr lang="en-US" smtClean="0"/>
              <a:t>8/20/2020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2605716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92890C2-A226-4708-945E-99F157835B52}" type="datetimeFigureOut">
              <a:rPr lang="en-US" smtClean="0"/>
              <a:t>8/20/2020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1334934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92890C2-A226-4708-945E-99F157835B52}" type="datetimeFigureOut">
              <a:rPr lang="en-US" smtClean="0"/>
              <a:t>8/20/2020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1919225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92890C2-A226-4708-945E-99F157835B52}" type="datetimeFigureOut">
              <a:rPr lang="en-US" smtClean="0"/>
              <a:t>8/20/2020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2891891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2890C2-A226-4708-945E-99F157835B52}" type="datetimeFigureOut">
              <a:rPr lang="en-US" smtClean="0"/>
              <a:t>8/20/2020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16031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92890C2-A226-4708-945E-99F157835B52}" type="datetimeFigureOut">
              <a:rPr lang="en-US" smtClean="0"/>
              <a:t>8/20/2020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3060521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92890C2-A226-4708-945E-99F157835B52}" type="datetimeFigureOut">
              <a:rPr lang="en-US" smtClean="0"/>
              <a:t>8/20/2020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769561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2890C2-A226-4708-945E-99F157835B52}" type="datetimeFigureOut">
              <a:rPr lang="en-US" smtClean="0"/>
              <a:t>8/20/2020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FD0E38-36CA-474E-8BC8-112C17843136}" type="slidenum">
              <a:rPr lang="en-US" smtClean="0"/>
              <a:t>‹#›</a:t>
            </a:fld>
            <a:endParaRPr lang="en-US"/>
          </a:p>
        </p:txBody>
      </p:sp>
    </p:spTree>
    <p:extLst>
      <p:ext uri="{BB962C8B-B14F-4D97-AF65-F5344CB8AC3E}">
        <p14:creationId xmlns:p14="http://schemas.microsoft.com/office/powerpoint/2010/main" val="3313139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svs.gsfc.nasa.gov/cgi-bin/details.cgi?aid=11719"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89314" y="1889806"/>
            <a:ext cx="9144000" cy="2387600"/>
          </a:xfrm>
        </p:spPr>
        <p:txBody>
          <a:bodyPr>
            <a:normAutofit fontScale="90000"/>
          </a:bodyPr>
          <a:lstStyle/>
          <a:p>
            <a:r>
              <a:rPr lang="en-US" dirty="0" smtClean="0"/>
              <a:t>How </a:t>
            </a:r>
            <a:r>
              <a:rPr lang="en-US" dirty="0" smtClean="0"/>
              <a:t>does carbon sequestration from natural forest regrowth differ around the world?</a:t>
            </a:r>
            <a:endParaRPr lang="en-US" dirty="0"/>
          </a:p>
        </p:txBody>
      </p:sp>
    </p:spTree>
    <p:extLst>
      <p:ext uri="{BB962C8B-B14F-4D97-AF65-F5344CB8AC3E}">
        <p14:creationId xmlns:p14="http://schemas.microsoft.com/office/powerpoint/2010/main" val="39781418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forestGEO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349250"/>
            <a:ext cx="2667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795462" y="3593514"/>
            <a:ext cx="8577262" cy="3031124"/>
          </a:xfrm>
          <a:prstGeom prst="rect">
            <a:avLst/>
          </a:prstGeom>
        </p:spPr>
      </p:pic>
      <p:sp>
        <p:nvSpPr>
          <p:cNvPr id="7" name="Content Placeholder 2"/>
          <p:cNvSpPr txBox="1">
            <a:spLocks/>
          </p:cNvSpPr>
          <p:nvPr/>
        </p:nvSpPr>
        <p:spPr>
          <a:xfrm>
            <a:off x="4867274" y="501650"/>
            <a:ext cx="6638925" cy="322045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Forest Global Earth Observatory (</a:t>
            </a:r>
            <a:r>
              <a:rPr lang="en-US" dirty="0" err="1"/>
              <a:t>ForestGEO</a:t>
            </a:r>
            <a:r>
              <a:rPr lang="en-US" dirty="0"/>
              <a:t>), previously known as Center for Tropical Forest Science (CTFS), is a global network of forest research sites and scientists dedicated to the study of tropical and temperate forest function and diversity</a:t>
            </a:r>
            <a:r>
              <a:rPr lang="en-US" dirty="0" smtClean="0"/>
              <a:t>.</a:t>
            </a:r>
          </a:p>
          <a:p>
            <a:r>
              <a:rPr lang="en-US" dirty="0"/>
              <a:t>The multi-institutional network comprises 66 forest research sites across the Americas, Africa, Asia, Europe, and </a:t>
            </a:r>
            <a:r>
              <a:rPr lang="en-US" dirty="0" smtClean="0"/>
              <a:t>Oceania</a:t>
            </a:r>
          </a:p>
          <a:p>
            <a:r>
              <a:rPr lang="en-US" dirty="0"/>
              <a:t> </a:t>
            </a:r>
            <a:r>
              <a:rPr lang="en-US" dirty="0" err="1"/>
              <a:t>ForestGEO</a:t>
            </a:r>
            <a:r>
              <a:rPr lang="en-US" dirty="0"/>
              <a:t> monitors the growth and survival of approximately 6 million trees and nearly 13,000 species that occur in the forest research sites. </a:t>
            </a:r>
          </a:p>
        </p:txBody>
      </p:sp>
      <p:sp>
        <p:nvSpPr>
          <p:cNvPr id="3" name="Content Placeholder 2"/>
          <p:cNvSpPr>
            <a:spLocks noGrp="1"/>
          </p:cNvSpPr>
          <p:nvPr>
            <p:ph idx="1"/>
          </p:nvPr>
        </p:nvSpPr>
        <p:spPr>
          <a:xfrm>
            <a:off x="1795462" y="3360151"/>
            <a:ext cx="2107406" cy="361950"/>
          </a:xfrm>
        </p:spPr>
        <p:txBody>
          <a:bodyPr>
            <a:normAutofit/>
          </a:bodyPr>
          <a:lstStyle/>
          <a:p>
            <a:pPr marL="0" indent="0">
              <a:buNone/>
            </a:pPr>
            <a:r>
              <a:rPr lang="en-US" sz="1200" dirty="0" smtClean="0"/>
              <a:t>A map of all </a:t>
            </a:r>
            <a:r>
              <a:rPr lang="en-US" sz="1200" dirty="0" err="1" smtClean="0"/>
              <a:t>ForestGEO</a:t>
            </a:r>
            <a:r>
              <a:rPr lang="en-US" sz="1200" dirty="0" smtClean="0"/>
              <a:t> sites</a:t>
            </a:r>
            <a:r>
              <a:rPr lang="en-US" sz="1200" dirty="0" smtClean="0">
                <a:sym typeface="Wingdings" panose="05000000000000000000" pitchFamily="2" charset="2"/>
              </a:rPr>
              <a:t> </a:t>
            </a:r>
            <a:endParaRPr lang="en-US" sz="1200" dirty="0"/>
          </a:p>
        </p:txBody>
      </p:sp>
    </p:spTree>
    <p:extLst>
      <p:ext uri="{BB962C8B-B14F-4D97-AF65-F5344CB8AC3E}">
        <p14:creationId xmlns:p14="http://schemas.microsoft.com/office/powerpoint/2010/main" val="17159032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(place holder!)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84293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Place holder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75772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Place holder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17038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a:t>
            </a:r>
            <a:endParaRPr lang="en-US" dirty="0"/>
          </a:p>
        </p:txBody>
      </p:sp>
      <p:sp>
        <p:nvSpPr>
          <p:cNvPr id="3" name="Content Placeholder 2"/>
          <p:cNvSpPr>
            <a:spLocks noGrp="1"/>
          </p:cNvSpPr>
          <p:nvPr>
            <p:ph idx="1"/>
          </p:nvPr>
        </p:nvSpPr>
        <p:spPr>
          <a:xfrm>
            <a:off x="838200" y="1825625"/>
            <a:ext cx="10515600" cy="803275"/>
          </a:xfrm>
        </p:spPr>
        <p:txBody>
          <a:bodyPr>
            <a:normAutofit fontScale="62500" lnSpcReduction="20000"/>
          </a:bodyPr>
          <a:lstStyle/>
          <a:p>
            <a:r>
              <a:rPr lang="en-US" b="1" dirty="0"/>
              <a:t>Co-authors</a:t>
            </a:r>
            <a:r>
              <a:rPr lang="en-US" dirty="0"/>
              <a:t>: Ryan Helcoski, Kristin Black, Kristina Anderson-Teixeira</a:t>
            </a:r>
          </a:p>
          <a:p>
            <a:r>
              <a:rPr lang="en-US" dirty="0"/>
              <a:t>We would like to thank the following organizations for providing funding to make this endeavor possible</a:t>
            </a:r>
          </a:p>
          <a:p>
            <a:endParaRPr lang="en-US" dirty="0"/>
          </a:p>
        </p:txBody>
      </p:sp>
      <p:pic>
        <p:nvPicPr>
          <p:cNvPr id="4" name="Picture 3"/>
          <p:cNvPicPr>
            <a:picLocks noChangeAspect="1"/>
          </p:cNvPicPr>
          <p:nvPr/>
        </p:nvPicPr>
        <p:blipFill>
          <a:blip r:embed="rId2"/>
          <a:stretch>
            <a:fillRect/>
          </a:stretch>
        </p:blipFill>
        <p:spPr>
          <a:xfrm>
            <a:off x="2314574" y="2547937"/>
            <a:ext cx="6522763" cy="3843338"/>
          </a:xfrm>
          <a:prstGeom prst="rect">
            <a:avLst/>
          </a:prstGeom>
        </p:spPr>
      </p:pic>
    </p:spTree>
    <p:extLst>
      <p:ext uri="{BB962C8B-B14F-4D97-AF65-F5344CB8AC3E}">
        <p14:creationId xmlns:p14="http://schemas.microsoft.com/office/powerpoint/2010/main" val="26366771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w.githubusercontent.com/forc-db/ForC/master/figures/World_Map_with_Biogeographic_regions_and_sit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90" y="3206"/>
            <a:ext cx="11585240" cy="685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435510" y="0"/>
            <a:ext cx="9144000" cy="943743"/>
          </a:xfrm>
        </p:spPr>
        <p:txBody>
          <a:bodyPr>
            <a:normAutofit/>
          </a:bodyPr>
          <a:lstStyle/>
          <a:p>
            <a:r>
              <a:rPr lang="en-US" dirty="0" smtClean="0"/>
              <a:t>ForC Records</a:t>
            </a:r>
            <a:endParaRPr lang="en-US" dirty="0"/>
          </a:p>
        </p:txBody>
      </p:sp>
    </p:spTree>
    <p:extLst>
      <p:ext uri="{BB962C8B-B14F-4D97-AF65-F5344CB8AC3E}">
        <p14:creationId xmlns:p14="http://schemas.microsoft.com/office/powerpoint/2010/main" val="10162924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3"/>
              </a:rPr>
              <a:t>A Year in the Life  of Earth’s CO2</a:t>
            </a:r>
            <a:endParaRPr lang="en-US" dirty="0"/>
          </a:p>
        </p:txBody>
      </p:sp>
      <p:sp>
        <p:nvSpPr>
          <p:cNvPr id="3" name="Content Placeholder 2"/>
          <p:cNvSpPr>
            <a:spLocks noGrp="1"/>
          </p:cNvSpPr>
          <p:nvPr>
            <p:ph idx="1"/>
          </p:nvPr>
        </p:nvSpPr>
        <p:spPr/>
        <p:txBody>
          <a:bodyPr>
            <a:normAutofit lnSpcReduction="10000"/>
          </a:bodyPr>
          <a:lstStyle/>
          <a:p>
            <a:pPr marL="514350" lvl="0" indent="-514350">
              <a:buFont typeface="+mj-lt"/>
              <a:buAutoNum type="arabicPeriod"/>
            </a:pPr>
            <a:r>
              <a:rPr lang="en-US" dirty="0"/>
              <a:t>Before the video begins predict what will happen to Earth’s carbon dioxide concentrations over the course of a year</a:t>
            </a:r>
            <a:r>
              <a:rPr lang="en-US" dirty="0" smtClean="0"/>
              <a:t>.</a:t>
            </a:r>
          </a:p>
          <a:p>
            <a:pPr marL="514350" lvl="0" indent="-514350">
              <a:buFont typeface="+mj-lt"/>
              <a:buAutoNum type="arabicPeriod"/>
            </a:pPr>
            <a:r>
              <a:rPr lang="en-US" dirty="0" smtClean="0"/>
              <a:t>What </a:t>
            </a:r>
            <a:r>
              <a:rPr lang="en-US" dirty="0"/>
              <a:t>happens to the carbon dioxide emitted from fossil fuel </a:t>
            </a:r>
            <a:r>
              <a:rPr lang="en-US" dirty="0" smtClean="0"/>
              <a:t>combustion? Where does it go?</a:t>
            </a:r>
          </a:p>
          <a:p>
            <a:pPr marL="514350" lvl="0" indent="-514350">
              <a:buFont typeface="+mj-lt"/>
              <a:buAutoNum type="arabicPeriod"/>
            </a:pPr>
            <a:r>
              <a:rPr lang="en-US" dirty="0" smtClean="0"/>
              <a:t>Watch </a:t>
            </a:r>
            <a:r>
              <a:rPr lang="en-US" dirty="0"/>
              <a:t>the video carefully and write down quick notes on what you’re seeing as the year progresses. Note months with high and low concentrations. Write down as many observations as you can. Be sure to write down any major changes or anything you hear that is surprising.</a:t>
            </a:r>
          </a:p>
          <a:p>
            <a:pPr marL="514350" lvl="0" indent="-514350">
              <a:buFont typeface="+mj-lt"/>
              <a:buAutoNum type="arabicPeriod"/>
            </a:pPr>
            <a:r>
              <a:rPr lang="en-US" dirty="0"/>
              <a:t>What is happening to the concentrations of carbon dioxide in the air?</a:t>
            </a:r>
          </a:p>
          <a:p>
            <a:endParaRPr lang="en-US" dirty="0"/>
          </a:p>
        </p:txBody>
      </p:sp>
    </p:spTree>
    <p:extLst>
      <p:ext uri="{BB962C8B-B14F-4D97-AF65-F5344CB8AC3E}">
        <p14:creationId xmlns:p14="http://schemas.microsoft.com/office/powerpoint/2010/main" val="314633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898072"/>
                <a:ext cx="10515600" cy="5556477"/>
              </a:xfrm>
            </p:spPr>
            <p:txBody>
              <a:bodyPr>
                <a:normAutofit/>
              </a:bodyPr>
              <a:lstStyle/>
              <a:p>
                <a:pPr marL="0" indent="0" algn="ctr">
                  <a:buNone/>
                </a:pPr>
                <a:r>
                  <a:rPr lang="en-US" sz="5600" b="1" dirty="0" smtClean="0"/>
                  <a:t>Photosynthesis</a:t>
                </a:r>
              </a:p>
              <a:p>
                <a:pPr marL="0" indent="0">
                  <a:buNone/>
                </a:pPr>
                <a14:m>
                  <m:oMathPara xmlns:m="http://schemas.openxmlformats.org/officeDocument/2006/math">
                    <m:oMathParaPr>
                      <m:jc m:val="centerGroup"/>
                    </m:oMathParaPr>
                    <m:oMath xmlns:m="http://schemas.openxmlformats.org/officeDocument/2006/math">
                      <m:r>
                        <a:rPr lang="en-US" sz="4300" i="1" smtClean="0">
                          <a:latin typeface="Cambria Math" panose="02040503050406030204" pitchFamily="18" charset="0"/>
                        </a:rPr>
                        <m:t>6</m:t>
                      </m:r>
                      <m:sSub>
                        <m:sSubPr>
                          <m:ctrlPr>
                            <a:rPr lang="en-US" sz="4300" i="1">
                              <a:latin typeface="Cambria Math" panose="02040503050406030204" pitchFamily="18" charset="0"/>
                            </a:rPr>
                          </m:ctrlPr>
                        </m:sSubPr>
                        <m:e>
                          <m:r>
                            <a:rPr lang="en-US" sz="4300" i="1">
                              <a:latin typeface="Cambria Math" panose="02040503050406030204" pitchFamily="18" charset="0"/>
                            </a:rPr>
                            <m:t>𝐶𝑂</m:t>
                          </m:r>
                        </m:e>
                        <m:sub>
                          <m:r>
                            <a:rPr lang="en-US" sz="4300" i="1">
                              <a:latin typeface="Cambria Math" panose="02040503050406030204" pitchFamily="18" charset="0"/>
                            </a:rPr>
                            <m:t>2</m:t>
                          </m:r>
                        </m:sub>
                      </m:sSub>
                      <m:r>
                        <a:rPr lang="en-US" sz="4300" i="1">
                          <a:latin typeface="Cambria Math" panose="02040503050406030204" pitchFamily="18" charset="0"/>
                        </a:rPr>
                        <m:t>+</m:t>
                      </m:r>
                      <m:sSub>
                        <m:sSubPr>
                          <m:ctrlPr>
                            <a:rPr lang="en-US" sz="4300" i="1">
                              <a:latin typeface="Cambria Math" panose="02040503050406030204" pitchFamily="18" charset="0"/>
                            </a:rPr>
                          </m:ctrlPr>
                        </m:sSubPr>
                        <m:e>
                          <m:r>
                            <a:rPr lang="en-US" sz="4300" i="1">
                              <a:latin typeface="Cambria Math" panose="02040503050406030204" pitchFamily="18" charset="0"/>
                            </a:rPr>
                            <m:t>6</m:t>
                          </m:r>
                          <m:r>
                            <a:rPr lang="en-US" sz="4300" i="1">
                              <a:latin typeface="Cambria Math" panose="02040503050406030204" pitchFamily="18" charset="0"/>
                            </a:rPr>
                            <m:t>𝐻</m:t>
                          </m:r>
                        </m:e>
                        <m:sub>
                          <m:r>
                            <a:rPr lang="en-US" sz="4300" i="1">
                              <a:latin typeface="Cambria Math" panose="02040503050406030204" pitchFamily="18" charset="0"/>
                            </a:rPr>
                            <m:t>2</m:t>
                          </m:r>
                        </m:sub>
                      </m:sSub>
                      <m:r>
                        <a:rPr lang="en-US" sz="4300" i="1">
                          <a:latin typeface="Cambria Math" panose="02040503050406030204" pitchFamily="18" charset="0"/>
                        </a:rPr>
                        <m:t>𝑂</m:t>
                      </m:r>
                      <m:r>
                        <a:rPr lang="en-US" sz="4300" i="1">
                          <a:latin typeface="Cambria Math" panose="02040503050406030204" pitchFamily="18" charset="0"/>
                        </a:rPr>
                        <m:t>+</m:t>
                      </m:r>
                      <m:r>
                        <a:rPr lang="en-US" sz="4300" i="1">
                          <a:latin typeface="Cambria Math" panose="02040503050406030204" pitchFamily="18" charset="0"/>
                        </a:rPr>
                        <m:t>𝐸𝑛𝑒𝑟𝑔𝑦</m:t>
                      </m:r>
                      <m:r>
                        <a:rPr lang="en-US" sz="4300" i="1">
                          <a:latin typeface="Cambria Math" panose="02040503050406030204" pitchFamily="18" charset="0"/>
                        </a:rPr>
                        <m:t>→ </m:t>
                      </m:r>
                      <m:sSub>
                        <m:sSubPr>
                          <m:ctrlPr>
                            <a:rPr lang="en-US" sz="4300" i="1">
                              <a:latin typeface="Cambria Math" panose="02040503050406030204" pitchFamily="18" charset="0"/>
                            </a:rPr>
                          </m:ctrlPr>
                        </m:sSubPr>
                        <m:e>
                          <m:r>
                            <a:rPr lang="en-US" sz="4300" i="1">
                              <a:latin typeface="Cambria Math" panose="02040503050406030204" pitchFamily="18" charset="0"/>
                            </a:rPr>
                            <m:t>𝐶</m:t>
                          </m:r>
                        </m:e>
                        <m:sub>
                          <m:r>
                            <a:rPr lang="en-US" sz="4300" i="1">
                              <a:latin typeface="Cambria Math" panose="02040503050406030204" pitchFamily="18" charset="0"/>
                            </a:rPr>
                            <m:t>6</m:t>
                          </m:r>
                        </m:sub>
                      </m:sSub>
                      <m:sSub>
                        <m:sSubPr>
                          <m:ctrlPr>
                            <a:rPr lang="en-US" sz="4300" i="1">
                              <a:latin typeface="Cambria Math" panose="02040503050406030204" pitchFamily="18" charset="0"/>
                            </a:rPr>
                          </m:ctrlPr>
                        </m:sSubPr>
                        <m:e>
                          <m:r>
                            <a:rPr lang="en-US" sz="4300" i="1">
                              <a:latin typeface="Cambria Math" panose="02040503050406030204" pitchFamily="18" charset="0"/>
                            </a:rPr>
                            <m:t>𝐻</m:t>
                          </m:r>
                        </m:e>
                        <m:sub>
                          <m:r>
                            <a:rPr lang="en-US" sz="4300" i="1">
                              <a:latin typeface="Cambria Math" panose="02040503050406030204" pitchFamily="18" charset="0"/>
                            </a:rPr>
                            <m:t>12</m:t>
                          </m:r>
                        </m:sub>
                      </m:sSub>
                      <m:sSub>
                        <m:sSubPr>
                          <m:ctrlPr>
                            <a:rPr lang="en-US" sz="4300" i="1">
                              <a:latin typeface="Cambria Math" panose="02040503050406030204" pitchFamily="18" charset="0"/>
                            </a:rPr>
                          </m:ctrlPr>
                        </m:sSubPr>
                        <m:e>
                          <m:r>
                            <a:rPr lang="en-US" sz="4300" i="1">
                              <a:latin typeface="Cambria Math" panose="02040503050406030204" pitchFamily="18" charset="0"/>
                            </a:rPr>
                            <m:t>𝑂</m:t>
                          </m:r>
                        </m:e>
                        <m:sub>
                          <m:r>
                            <a:rPr lang="en-US" sz="4300" i="1">
                              <a:latin typeface="Cambria Math" panose="02040503050406030204" pitchFamily="18" charset="0"/>
                            </a:rPr>
                            <m:t>6</m:t>
                          </m:r>
                        </m:sub>
                      </m:sSub>
                      <m:r>
                        <a:rPr lang="en-US" sz="4300" i="1">
                          <a:latin typeface="Cambria Math" panose="02040503050406030204" pitchFamily="18" charset="0"/>
                        </a:rPr>
                        <m:t>+6</m:t>
                      </m:r>
                      <m:sSub>
                        <m:sSubPr>
                          <m:ctrlPr>
                            <a:rPr lang="en-US" sz="4300" i="1">
                              <a:latin typeface="Cambria Math" panose="02040503050406030204" pitchFamily="18" charset="0"/>
                            </a:rPr>
                          </m:ctrlPr>
                        </m:sSubPr>
                        <m:e>
                          <m:r>
                            <a:rPr lang="en-US" sz="4300" i="1">
                              <a:latin typeface="Cambria Math" panose="02040503050406030204" pitchFamily="18" charset="0"/>
                            </a:rPr>
                            <m:t>𝑂</m:t>
                          </m:r>
                        </m:e>
                        <m:sub>
                          <m:r>
                            <a:rPr lang="en-US" sz="4300" i="1">
                              <a:latin typeface="Cambria Math" panose="02040503050406030204" pitchFamily="18" charset="0"/>
                            </a:rPr>
                            <m:t>2</m:t>
                          </m:r>
                        </m:sub>
                      </m:sSub>
                    </m:oMath>
                  </m:oMathPara>
                </a14:m>
                <a:endParaRPr lang="en-US" sz="4300" dirty="0" smtClean="0"/>
              </a:p>
              <a:p>
                <a:pPr marL="0" indent="0">
                  <a:buNone/>
                </a:pPr>
                <a:endParaRPr lang="en-US" dirty="0" smtClean="0"/>
              </a:p>
              <a:p>
                <a:pPr marL="0" indent="0">
                  <a:buNone/>
                </a:pPr>
                <a:endParaRPr lang="en-US" dirty="0"/>
              </a:p>
              <a:p>
                <a:pPr marL="0" indent="0">
                  <a:buNone/>
                </a:pPr>
                <a:endParaRPr lang="en-US" dirty="0"/>
              </a:p>
              <a:p>
                <a:pPr marL="0" indent="0" algn="ctr">
                  <a:buNone/>
                </a:pPr>
                <a:r>
                  <a:rPr lang="en-US" sz="5600" b="1" dirty="0" smtClean="0"/>
                  <a:t>Cellular Respiration</a:t>
                </a:r>
              </a:p>
              <a:p>
                <a:pPr marL="0" indent="0" algn="ctr">
                  <a:buNone/>
                </a:pPr>
                <a14:m>
                  <m:oMathPara xmlns:m="http://schemas.openxmlformats.org/officeDocument/2006/math">
                    <m:oMathParaPr>
                      <m:jc m:val="centerGroup"/>
                    </m:oMathParaPr>
                    <m:oMath xmlns:m="http://schemas.openxmlformats.org/officeDocument/2006/math">
                      <m:sSub>
                        <m:sSubPr>
                          <m:ctrlPr>
                            <a:rPr lang="en-US" sz="4300" i="1">
                              <a:latin typeface="Cambria Math" panose="02040503050406030204" pitchFamily="18" charset="0"/>
                            </a:rPr>
                          </m:ctrlPr>
                        </m:sSubPr>
                        <m:e>
                          <m:r>
                            <a:rPr lang="en-US" sz="4300" i="1">
                              <a:latin typeface="Cambria Math" panose="02040503050406030204" pitchFamily="18" charset="0"/>
                            </a:rPr>
                            <m:t>𝐶</m:t>
                          </m:r>
                        </m:e>
                        <m:sub>
                          <m:r>
                            <a:rPr lang="en-US" sz="4300" i="1">
                              <a:latin typeface="Cambria Math" panose="02040503050406030204" pitchFamily="18" charset="0"/>
                            </a:rPr>
                            <m:t>6</m:t>
                          </m:r>
                        </m:sub>
                      </m:sSub>
                      <m:sSub>
                        <m:sSubPr>
                          <m:ctrlPr>
                            <a:rPr lang="en-US" sz="4300" i="1">
                              <a:latin typeface="Cambria Math" panose="02040503050406030204" pitchFamily="18" charset="0"/>
                            </a:rPr>
                          </m:ctrlPr>
                        </m:sSubPr>
                        <m:e>
                          <m:r>
                            <a:rPr lang="en-US" sz="4300" i="1">
                              <a:latin typeface="Cambria Math" panose="02040503050406030204" pitchFamily="18" charset="0"/>
                            </a:rPr>
                            <m:t>𝐻</m:t>
                          </m:r>
                        </m:e>
                        <m:sub>
                          <m:r>
                            <a:rPr lang="en-US" sz="4300" i="1">
                              <a:latin typeface="Cambria Math" panose="02040503050406030204" pitchFamily="18" charset="0"/>
                            </a:rPr>
                            <m:t>12</m:t>
                          </m:r>
                        </m:sub>
                      </m:sSub>
                      <m:sSub>
                        <m:sSubPr>
                          <m:ctrlPr>
                            <a:rPr lang="en-US" sz="4300" i="1">
                              <a:latin typeface="Cambria Math" panose="02040503050406030204" pitchFamily="18" charset="0"/>
                            </a:rPr>
                          </m:ctrlPr>
                        </m:sSubPr>
                        <m:e>
                          <m:r>
                            <a:rPr lang="en-US" sz="4300" i="1">
                              <a:latin typeface="Cambria Math" panose="02040503050406030204" pitchFamily="18" charset="0"/>
                            </a:rPr>
                            <m:t>𝑂</m:t>
                          </m:r>
                        </m:e>
                        <m:sub>
                          <m:r>
                            <a:rPr lang="en-US" sz="4300" i="1">
                              <a:latin typeface="Cambria Math" panose="02040503050406030204" pitchFamily="18" charset="0"/>
                            </a:rPr>
                            <m:t>6</m:t>
                          </m:r>
                        </m:sub>
                      </m:sSub>
                      <m:r>
                        <a:rPr lang="en-US" sz="4300" i="1">
                          <a:latin typeface="Cambria Math" panose="02040503050406030204" pitchFamily="18" charset="0"/>
                        </a:rPr>
                        <m:t>+6</m:t>
                      </m:r>
                      <m:sSub>
                        <m:sSubPr>
                          <m:ctrlPr>
                            <a:rPr lang="en-US" sz="4300" i="1">
                              <a:latin typeface="Cambria Math" panose="02040503050406030204" pitchFamily="18" charset="0"/>
                            </a:rPr>
                          </m:ctrlPr>
                        </m:sSubPr>
                        <m:e>
                          <m:r>
                            <a:rPr lang="en-US" sz="4300" i="1">
                              <a:latin typeface="Cambria Math" panose="02040503050406030204" pitchFamily="18" charset="0"/>
                            </a:rPr>
                            <m:t>𝑂</m:t>
                          </m:r>
                        </m:e>
                        <m:sub>
                          <m:r>
                            <a:rPr lang="en-US" sz="4300" i="1">
                              <a:latin typeface="Cambria Math" panose="02040503050406030204" pitchFamily="18" charset="0"/>
                            </a:rPr>
                            <m:t>2</m:t>
                          </m:r>
                        </m:sub>
                      </m:sSub>
                      <m:r>
                        <a:rPr lang="en-US" sz="4300" i="1">
                          <a:latin typeface="Cambria Math" panose="02040503050406030204" pitchFamily="18" charset="0"/>
                        </a:rPr>
                        <m:t>→</m:t>
                      </m:r>
                      <m:sSub>
                        <m:sSubPr>
                          <m:ctrlPr>
                            <a:rPr lang="en-US" sz="4300" i="1">
                              <a:latin typeface="Cambria Math" panose="02040503050406030204" pitchFamily="18" charset="0"/>
                            </a:rPr>
                          </m:ctrlPr>
                        </m:sSubPr>
                        <m:e>
                          <m:r>
                            <a:rPr lang="en-US" sz="4300" i="1">
                              <a:latin typeface="Cambria Math" panose="02040503050406030204" pitchFamily="18" charset="0"/>
                            </a:rPr>
                            <m:t>6</m:t>
                          </m:r>
                          <m:r>
                            <a:rPr lang="en-US" sz="4300" i="1">
                              <a:latin typeface="Cambria Math" panose="02040503050406030204" pitchFamily="18" charset="0"/>
                            </a:rPr>
                            <m:t>𝐻</m:t>
                          </m:r>
                        </m:e>
                        <m:sub>
                          <m:r>
                            <a:rPr lang="en-US" sz="4300" i="1">
                              <a:latin typeface="Cambria Math" panose="02040503050406030204" pitchFamily="18" charset="0"/>
                            </a:rPr>
                            <m:t>2</m:t>
                          </m:r>
                        </m:sub>
                      </m:sSub>
                      <m:r>
                        <a:rPr lang="en-US" sz="4300" i="1">
                          <a:latin typeface="Cambria Math" panose="02040503050406030204" pitchFamily="18" charset="0"/>
                        </a:rPr>
                        <m:t>𝑂</m:t>
                      </m:r>
                      <m:r>
                        <a:rPr lang="en-US" sz="4300" i="1">
                          <a:latin typeface="Cambria Math" panose="02040503050406030204" pitchFamily="18" charset="0"/>
                        </a:rPr>
                        <m:t>+6</m:t>
                      </m:r>
                      <m:sSub>
                        <m:sSubPr>
                          <m:ctrlPr>
                            <a:rPr lang="en-US" sz="4300" i="1">
                              <a:latin typeface="Cambria Math" panose="02040503050406030204" pitchFamily="18" charset="0"/>
                            </a:rPr>
                          </m:ctrlPr>
                        </m:sSubPr>
                        <m:e>
                          <m:r>
                            <a:rPr lang="en-US" sz="4300" i="1">
                              <a:latin typeface="Cambria Math" panose="02040503050406030204" pitchFamily="18" charset="0"/>
                            </a:rPr>
                            <m:t>𝐶𝑂</m:t>
                          </m:r>
                        </m:e>
                        <m:sub>
                          <m:r>
                            <a:rPr lang="en-US" sz="4300" i="1">
                              <a:latin typeface="Cambria Math" panose="02040503050406030204" pitchFamily="18" charset="0"/>
                            </a:rPr>
                            <m:t>2</m:t>
                          </m:r>
                        </m:sub>
                      </m:sSub>
                      <m:r>
                        <a:rPr lang="en-US" sz="4300" i="1">
                          <a:latin typeface="Cambria Math" panose="02040503050406030204" pitchFamily="18" charset="0"/>
                        </a:rPr>
                        <m:t>+</m:t>
                      </m:r>
                      <m:r>
                        <a:rPr lang="en-US" sz="4300" i="1">
                          <a:latin typeface="Cambria Math" panose="02040503050406030204" pitchFamily="18" charset="0"/>
                        </a:rPr>
                        <m:t>𝐸𝑛𝑒𝑟𝑔𝑦</m:t>
                      </m:r>
                    </m:oMath>
                  </m:oMathPara>
                </a14:m>
                <a:endParaRPr lang="en-US" sz="4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898072"/>
                <a:ext cx="10515600" cy="5556477"/>
              </a:xfrm>
              <a:blipFill rotWithShape="0">
                <a:blip r:embed="rId3"/>
                <a:stretch>
                  <a:fillRect t="-4605"/>
                </a:stretch>
              </a:blipFill>
            </p:spPr>
            <p:txBody>
              <a:bodyPr/>
              <a:lstStyle/>
              <a:p>
                <a:r>
                  <a:rPr lang="en-US">
                    <a:noFill/>
                  </a:rPr>
                  <a:t> </a:t>
                </a:r>
              </a:p>
            </p:txBody>
          </p:sp>
        </mc:Fallback>
      </mc:AlternateContent>
    </p:spTree>
    <p:extLst>
      <p:ext uri="{BB962C8B-B14F-4D97-AF65-F5344CB8AC3E}">
        <p14:creationId xmlns:p14="http://schemas.microsoft.com/office/powerpoint/2010/main" val="13656322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79C0FC-4588-4D85-9863-4CDF4C4EA788}"/>
              </a:ext>
            </a:extLst>
          </p:cNvPr>
          <p:cNvSpPr>
            <a:spLocks noGrp="1"/>
          </p:cNvSpPr>
          <p:nvPr>
            <p:ph type="title"/>
          </p:nvPr>
        </p:nvSpPr>
        <p:spPr>
          <a:xfrm>
            <a:off x="648929" y="102870"/>
            <a:ext cx="3651467" cy="2202999"/>
          </a:xfrm>
        </p:spPr>
        <p:txBody>
          <a:bodyPr>
            <a:normAutofit/>
          </a:bodyPr>
          <a:lstStyle/>
          <a:p>
            <a:r>
              <a:rPr lang="en-US" dirty="0"/>
              <a:t>Biological Carbon Cycle</a:t>
            </a:r>
          </a:p>
        </p:txBody>
      </p:sp>
      <p:sp>
        <p:nvSpPr>
          <p:cNvPr id="3" name="Content Placeholder 2">
            <a:extLst>
              <a:ext uri="{FF2B5EF4-FFF2-40B4-BE49-F238E27FC236}">
                <a16:creationId xmlns:a16="http://schemas.microsoft.com/office/drawing/2014/main" xmlns="" id="{536683DF-1A63-4C53-BBC9-92380EA73A53}"/>
              </a:ext>
            </a:extLst>
          </p:cNvPr>
          <p:cNvSpPr>
            <a:spLocks noGrp="1"/>
          </p:cNvSpPr>
          <p:nvPr>
            <p:ph idx="1"/>
          </p:nvPr>
        </p:nvSpPr>
        <p:spPr>
          <a:xfrm>
            <a:off x="262890" y="2068830"/>
            <a:ext cx="4251960" cy="4154989"/>
          </a:xfrm>
        </p:spPr>
        <p:txBody>
          <a:bodyPr>
            <a:noAutofit/>
          </a:bodyPr>
          <a:lstStyle/>
          <a:p>
            <a:r>
              <a:rPr lang="en-US" sz="2400" dirty="0"/>
              <a:t>Carbon enters all food webs, both terrestrial and aquatic, through </a:t>
            </a:r>
            <a:r>
              <a:rPr lang="en-US" sz="2400" b="1" dirty="0"/>
              <a:t>autotrophs</a:t>
            </a:r>
            <a:r>
              <a:rPr lang="en-US" sz="2400" dirty="0"/>
              <a:t> (usually through photosynthesis)</a:t>
            </a:r>
          </a:p>
          <a:p>
            <a:r>
              <a:rPr lang="en-US" sz="2400" b="1" dirty="0"/>
              <a:t>Heterotrophs </a:t>
            </a:r>
            <a:r>
              <a:rPr lang="en-US" sz="2400" dirty="0"/>
              <a:t>consume the organic molecules, and the organic carbon is passed through food chains and webs.</a:t>
            </a:r>
          </a:p>
          <a:p>
            <a:r>
              <a:rPr lang="en-US" sz="2400" dirty="0"/>
              <a:t>Carbon is released back into the atmosphere through </a:t>
            </a:r>
            <a:r>
              <a:rPr lang="en-US" sz="2400" b="1" dirty="0"/>
              <a:t>cellular respiration</a:t>
            </a:r>
          </a:p>
          <a:p>
            <a:pPr lvl="1"/>
            <a:r>
              <a:rPr lang="en-US" dirty="0"/>
              <a:t>Producers, Consumers, Decomposers</a:t>
            </a:r>
          </a:p>
        </p:txBody>
      </p:sp>
      <p:pic>
        <p:nvPicPr>
          <p:cNvPr id="5" name="Picture 4"/>
          <p:cNvPicPr>
            <a:picLocks noChangeAspect="1"/>
          </p:cNvPicPr>
          <p:nvPr/>
        </p:nvPicPr>
        <p:blipFill>
          <a:blip r:embed="rId3"/>
          <a:stretch>
            <a:fillRect/>
          </a:stretch>
        </p:blipFill>
        <p:spPr>
          <a:xfrm>
            <a:off x="4381500" y="0"/>
            <a:ext cx="7810500" cy="6858000"/>
          </a:xfrm>
          <a:prstGeom prst="rect">
            <a:avLst/>
          </a:prstGeom>
        </p:spPr>
      </p:pic>
    </p:spTree>
    <p:extLst>
      <p:ext uri="{BB962C8B-B14F-4D97-AF65-F5344CB8AC3E}">
        <p14:creationId xmlns:p14="http://schemas.microsoft.com/office/powerpoint/2010/main" val="222085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xmlns="" id="{3DE69DDB-02E1-4C69-95C6-D039E73930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6" r="10350"/>
          <a:stretch/>
        </p:blipFill>
        <p:spPr bwMode="auto">
          <a:xfrm>
            <a:off x="6185051" y="10"/>
            <a:ext cx="5997632" cy="6857990"/>
          </a:xfrm>
          <a:custGeom>
            <a:avLst/>
            <a:gdLst/>
            <a:ahLst/>
            <a:cxnLst/>
            <a:rect l="l" t="t" r="r" b="b"/>
            <a:pathLst>
              <a:path w="5997632" h="6858000">
                <a:moveTo>
                  <a:pt x="0" y="0"/>
                </a:moveTo>
                <a:lnTo>
                  <a:pt x="5997632" y="0"/>
                </a:lnTo>
                <a:lnTo>
                  <a:pt x="5997632" y="6858000"/>
                </a:lnTo>
                <a:lnTo>
                  <a:pt x="3178693" y="6858000"/>
                </a:lnTo>
                <a:close/>
              </a:path>
            </a:pathLst>
          </a:cu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xmlns="" id="{AA1B7DFC-E8FE-4FA1-9709-A6A77AEFD2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5"/>
          <a:stretch/>
        </p:blipFill>
        <p:spPr bwMode="auto">
          <a:xfrm>
            <a:off x="166989" y="54785"/>
            <a:ext cx="9141744" cy="6857990"/>
          </a:xfrm>
          <a:custGeom>
            <a:avLst/>
            <a:gdLst/>
            <a:ahLst/>
            <a:cxnLst/>
            <a:rect l="l" t="t" r="r" b="b"/>
            <a:pathLst>
              <a:path w="9141744" h="6863485">
                <a:moveTo>
                  <a:pt x="0" y="0"/>
                </a:moveTo>
                <a:lnTo>
                  <a:pt x="5963051" y="0"/>
                </a:lnTo>
                <a:lnTo>
                  <a:pt x="9141744" y="6863485"/>
                </a:lnTo>
                <a:lnTo>
                  <a:pt x="0" y="6863485"/>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9230" name="Freeform: Shape 80">
            <a:extLst>
              <a:ext uri="{FF2B5EF4-FFF2-40B4-BE49-F238E27FC236}">
                <a16:creationId xmlns:a16="http://schemas.microsoft.com/office/drawing/2014/main" xmlns="" id="{37FEB674-D811-4FFE-A878-29D0C0ED18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xmlns="" id="{4A869355-BB99-40D8-8D5C-62CCB5A64C23}"/>
              </a:ext>
            </a:extLst>
          </p:cNvPr>
          <p:cNvSpPr>
            <a:spLocks noGrp="1"/>
          </p:cNvSpPr>
          <p:nvPr>
            <p:ph idx="1"/>
          </p:nvPr>
        </p:nvSpPr>
        <p:spPr>
          <a:xfrm>
            <a:off x="435184" y="1863090"/>
            <a:ext cx="4620544" cy="2857500"/>
          </a:xfrm>
        </p:spPr>
        <p:txBody>
          <a:bodyPr>
            <a:noAutofit/>
          </a:bodyPr>
          <a:lstStyle/>
          <a:p>
            <a:r>
              <a:rPr lang="en-US" sz="2400" b="1" dirty="0"/>
              <a:t>Carbon fixation</a:t>
            </a:r>
            <a:r>
              <a:rPr lang="en-US" sz="2400" dirty="0"/>
              <a:t>: the conversion of inorganic carbon (carbon dioxide) to organic compounds by living organisms</a:t>
            </a:r>
          </a:p>
          <a:p>
            <a:r>
              <a:rPr lang="en-US" sz="2400" b="1" dirty="0"/>
              <a:t>Carbon sequestration</a:t>
            </a:r>
            <a:r>
              <a:rPr lang="en-US" sz="2400" dirty="0"/>
              <a:t>: a natural or artificial process where carbon dioxide is removed from the atmosphere and held in solid or liquid form.</a:t>
            </a:r>
          </a:p>
        </p:txBody>
      </p:sp>
    </p:spTree>
    <p:extLst>
      <p:ext uri="{BB962C8B-B14F-4D97-AF65-F5344CB8AC3E}">
        <p14:creationId xmlns:p14="http://schemas.microsoft.com/office/powerpoint/2010/main" val="41289128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qph.fs.quoracdn.net/main-qimg-bd6fe7b2bd4bf7aabe6f3919705aa7cd-c"/>
          <p:cNvPicPr/>
          <p:nvPr/>
        </p:nvPicPr>
        <p:blipFill>
          <a:blip r:embed="rId3">
            <a:extLst>
              <a:ext uri="{28A0092B-C50C-407E-A947-70E740481C1C}">
                <a14:useLocalDpi xmlns:a14="http://schemas.microsoft.com/office/drawing/2010/main" val="0"/>
              </a:ext>
            </a:extLst>
          </a:blip>
          <a:srcRect/>
          <a:stretch>
            <a:fillRect/>
          </a:stretch>
        </p:blipFill>
        <p:spPr bwMode="auto">
          <a:xfrm>
            <a:off x="1323474" y="0"/>
            <a:ext cx="9035717" cy="6858000"/>
          </a:xfrm>
          <a:prstGeom prst="rect">
            <a:avLst/>
          </a:prstGeom>
          <a:noFill/>
          <a:ln>
            <a:noFill/>
          </a:ln>
        </p:spPr>
      </p:pic>
    </p:spTree>
    <p:extLst>
      <p:ext uri="{BB962C8B-B14F-4D97-AF65-F5344CB8AC3E}">
        <p14:creationId xmlns:p14="http://schemas.microsoft.com/office/powerpoint/2010/main" val="36586417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3"/>
          <a:stretch>
            <a:fillRect/>
          </a:stretch>
        </p:blipFill>
        <p:spPr>
          <a:xfrm>
            <a:off x="1270461" y="0"/>
            <a:ext cx="8945881" cy="6858000"/>
          </a:xfrm>
          <a:prstGeom prst="rect">
            <a:avLst/>
          </a:prstGeom>
        </p:spPr>
      </p:pic>
    </p:spTree>
    <p:extLst>
      <p:ext uri="{BB962C8B-B14F-4D97-AF65-F5344CB8AC3E}">
        <p14:creationId xmlns:p14="http://schemas.microsoft.com/office/powerpoint/2010/main" val="26995083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ForC</a:t>
            </a:r>
            <a:r>
              <a:rPr lang="en-US" dirty="0" smtClean="0"/>
              <a:t>: The Forest Carbon database</a:t>
            </a:r>
            <a:endParaRPr lang="en-US" dirty="0"/>
          </a:p>
        </p:txBody>
      </p:sp>
      <p:sp>
        <p:nvSpPr>
          <p:cNvPr id="3" name="Content Placeholder 2"/>
          <p:cNvSpPr>
            <a:spLocks noGrp="1"/>
          </p:cNvSpPr>
          <p:nvPr>
            <p:ph idx="1"/>
          </p:nvPr>
        </p:nvSpPr>
        <p:spPr/>
        <p:txBody>
          <a:bodyPr/>
          <a:lstStyle/>
          <a:p>
            <a:r>
              <a:rPr lang="en-US" dirty="0" smtClean="0"/>
              <a:t>ForC is an open-access database containing over 29,713 records from 4,971 plots in 3,325 geographically distinct areas.</a:t>
            </a:r>
          </a:p>
          <a:p>
            <a:r>
              <a:rPr lang="en-US" dirty="0" smtClean="0"/>
              <a:t>All data in </a:t>
            </a:r>
            <a:r>
              <a:rPr lang="en-US" dirty="0" err="1"/>
              <a:t>F</a:t>
            </a:r>
            <a:r>
              <a:rPr lang="en-US" dirty="0" err="1" smtClean="0"/>
              <a:t>orC</a:t>
            </a:r>
            <a:r>
              <a:rPr lang="en-US" dirty="0" smtClean="0"/>
              <a:t> comes from published research by accredited scientists.</a:t>
            </a:r>
          </a:p>
          <a:p>
            <a:r>
              <a:rPr lang="en-US" dirty="0" smtClean="0"/>
              <a:t>This database covers all forested biogeographic and climate zones</a:t>
            </a:r>
          </a:p>
          <a:p>
            <a:r>
              <a:rPr lang="en-US" dirty="0" err="1" smtClean="0"/>
              <a:t>ForC</a:t>
            </a:r>
            <a:r>
              <a:rPr lang="en-US" dirty="0" smtClean="0"/>
              <a:t> can be used for ecological analysis of forest carbon cycling, evaluating models and remote sensing, and supporting international </a:t>
            </a:r>
            <a:r>
              <a:rPr lang="en-US" dirty="0" err="1" smtClean="0"/>
              <a:t>efforst</a:t>
            </a:r>
            <a:r>
              <a:rPr lang="en-US" dirty="0" smtClean="0"/>
              <a:t> to inventory forest carbon and greenhouse gas exchange.</a:t>
            </a:r>
            <a:endParaRPr lang="en-US" dirty="0"/>
          </a:p>
        </p:txBody>
      </p:sp>
    </p:spTree>
    <p:extLst>
      <p:ext uri="{BB962C8B-B14F-4D97-AF65-F5344CB8AC3E}">
        <p14:creationId xmlns:p14="http://schemas.microsoft.com/office/powerpoint/2010/main" val="399747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5762</TotalTime>
  <Words>683</Words>
  <Application>Microsoft Office PowerPoint</Application>
  <PresentationFormat>Widescreen</PresentationFormat>
  <Paragraphs>65</Paragraphs>
  <Slides>14</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Cambria Math</vt:lpstr>
      <vt:lpstr>Wingdings</vt:lpstr>
      <vt:lpstr>Office Theme</vt:lpstr>
      <vt:lpstr>How does carbon sequestration from natural forest regrowth differ around the world?</vt:lpstr>
      <vt:lpstr>ForC Records</vt:lpstr>
      <vt:lpstr>A Year in the Life  of Earth’s CO2</vt:lpstr>
      <vt:lpstr>PowerPoint Presentation</vt:lpstr>
      <vt:lpstr>Biological Carbon Cycle</vt:lpstr>
      <vt:lpstr>PowerPoint Presentation</vt:lpstr>
      <vt:lpstr>PowerPoint Presentation</vt:lpstr>
      <vt:lpstr>PowerPoint Presentation</vt:lpstr>
      <vt:lpstr>ForC: The Forest Carbon database</vt:lpstr>
      <vt:lpstr>PowerPoint Presentation</vt:lpstr>
      <vt:lpstr>(place holder!)</vt:lpstr>
      <vt:lpstr>Place holder</vt:lpstr>
      <vt:lpstr>Place holder</vt:lpstr>
      <vt:lpstr>Acknowledgements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Helcoski, Ryan</dc:creator>
  <cp:lastModifiedBy>hp</cp:lastModifiedBy>
  <cp:revision>80</cp:revision>
  <dcterms:created xsi:type="dcterms:W3CDTF">2018-08-07T19:34:45Z</dcterms:created>
  <dcterms:modified xsi:type="dcterms:W3CDTF">2020-08-20T17:58:40Z</dcterms:modified>
</cp:coreProperties>
</file>